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4747"/>
    <a:srgbClr val="F39F9F"/>
    <a:srgbClr val="FD887F"/>
    <a:srgbClr val="F36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04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492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434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40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87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718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8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89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08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83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80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76848-C354-4473-A369-139E98D1F983}" type="datetimeFigureOut">
              <a:rPr lang="en-GB" smtClean="0"/>
              <a:t>11/03/2026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432AB-E639-4AD0-BF1C-4D104B7D41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43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793179"/>
              </p:ext>
            </p:extLst>
          </p:nvPr>
        </p:nvGraphicFramePr>
        <p:xfrm>
          <a:off x="1" y="0"/>
          <a:ext cx="4922775" cy="3882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542">
                  <a:extLst>
                    <a:ext uri="{9D8B030D-6E8A-4147-A177-3AD203B41FA5}">
                      <a16:colId xmlns:a16="http://schemas.microsoft.com/office/drawing/2014/main" val="508647000"/>
                    </a:ext>
                  </a:extLst>
                </a:gridCol>
                <a:gridCol w="429524">
                  <a:extLst>
                    <a:ext uri="{9D8B030D-6E8A-4147-A177-3AD203B41FA5}">
                      <a16:colId xmlns:a16="http://schemas.microsoft.com/office/drawing/2014/main" val="997447781"/>
                    </a:ext>
                  </a:extLst>
                </a:gridCol>
                <a:gridCol w="475219">
                  <a:extLst>
                    <a:ext uri="{9D8B030D-6E8A-4147-A177-3AD203B41FA5}">
                      <a16:colId xmlns:a16="http://schemas.microsoft.com/office/drawing/2014/main" val="2578139805"/>
                    </a:ext>
                  </a:extLst>
                </a:gridCol>
                <a:gridCol w="328997">
                  <a:extLst>
                    <a:ext uri="{9D8B030D-6E8A-4147-A177-3AD203B41FA5}">
                      <a16:colId xmlns:a16="http://schemas.microsoft.com/office/drawing/2014/main" val="2649173421"/>
                    </a:ext>
                  </a:extLst>
                </a:gridCol>
                <a:gridCol w="502634">
                  <a:extLst>
                    <a:ext uri="{9D8B030D-6E8A-4147-A177-3AD203B41FA5}">
                      <a16:colId xmlns:a16="http://schemas.microsoft.com/office/drawing/2014/main" val="4221362586"/>
                    </a:ext>
                  </a:extLst>
                </a:gridCol>
                <a:gridCol w="383831">
                  <a:extLst>
                    <a:ext uri="{9D8B030D-6E8A-4147-A177-3AD203B41FA5}">
                      <a16:colId xmlns:a16="http://schemas.microsoft.com/office/drawing/2014/main" val="2024772465"/>
                    </a:ext>
                  </a:extLst>
                </a:gridCol>
                <a:gridCol w="520912">
                  <a:extLst>
                    <a:ext uri="{9D8B030D-6E8A-4147-A177-3AD203B41FA5}">
                      <a16:colId xmlns:a16="http://schemas.microsoft.com/office/drawing/2014/main" val="3481137800"/>
                    </a:ext>
                  </a:extLst>
                </a:gridCol>
                <a:gridCol w="600116">
                  <a:extLst>
                    <a:ext uri="{9D8B030D-6E8A-4147-A177-3AD203B41FA5}">
                      <a16:colId xmlns:a16="http://schemas.microsoft.com/office/drawing/2014/main" val="1027670814"/>
                    </a:ext>
                  </a:extLst>
                </a:gridCol>
              </a:tblGrid>
              <a:tr h="424766">
                <a:tc gridSpan="8"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</a:rPr>
                        <a:t>Number of children</a:t>
                      </a:r>
                      <a:r>
                        <a:rPr lang="en-GB" baseline="0" dirty="0">
                          <a:solidFill>
                            <a:schemeClr val="bg1"/>
                          </a:solidFill>
                        </a:rPr>
                        <a:t> with SEND by Year group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40923"/>
                  </a:ext>
                </a:extLst>
              </a:tr>
              <a:tr h="318574">
                <a:tc>
                  <a:txBody>
                    <a:bodyPr/>
                    <a:lstStyle/>
                    <a:p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Year Group &gt;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R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107316"/>
                  </a:ext>
                </a:extLst>
              </a:tr>
              <a:tr h="318574">
                <a:tc>
                  <a:txBody>
                    <a:bodyPr/>
                    <a:lstStyle/>
                    <a:p>
                      <a:pPr algn="just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SEN Support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687698"/>
                  </a:ext>
                </a:extLst>
              </a:tr>
              <a:tr h="318574">
                <a:tc>
                  <a:txBody>
                    <a:bodyPr/>
                    <a:lstStyle/>
                    <a:p>
                      <a:pPr algn="just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EHCP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89701"/>
                  </a:ext>
                </a:extLst>
              </a:tr>
              <a:tr h="406384">
                <a:tc>
                  <a:txBody>
                    <a:bodyPr/>
                    <a:lstStyle/>
                    <a:p>
                      <a:pPr algn="just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EHCP in Progress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154421"/>
                  </a:ext>
                </a:extLst>
              </a:tr>
              <a:tr h="2020615">
                <a:tc gridSpan="8">
                  <a:txBody>
                    <a:bodyPr/>
                    <a:lstStyle/>
                    <a:p>
                      <a:r>
                        <a:rPr lang="en-GB" sz="1050" b="1" dirty="0">
                          <a:latin typeface="Century Gothic" panose="020B0502020202020204" pitchFamily="34" charset="0"/>
                        </a:rPr>
                        <a:t>Notes: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latin typeface="Century Gothic" panose="020B0502020202020204" pitchFamily="34" charset="0"/>
                        </a:rPr>
                        <a:t>2 EHC requests in progress</a:t>
                      </a:r>
                      <a:r>
                        <a:rPr lang="en-GB" sz="1100" b="0" baseline="0" dirty="0">
                          <a:latin typeface="Century Gothic" panose="020B0502020202020204" pitchFamily="34" charset="0"/>
                        </a:rPr>
                        <a:t> at the moment with at least 2 further submissions being sent by the end of the academic year.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>
                          <a:latin typeface="Century Gothic" panose="020B0502020202020204" pitchFamily="34" charset="0"/>
                        </a:rPr>
                        <a:t>Increased number of children arriving within school who have SEND both in year transfers and new to school.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>
                          <a:latin typeface="Century Gothic" panose="020B0502020202020204" pitchFamily="34" charset="0"/>
                        </a:rPr>
                        <a:t>Oldham SEND team have noticed an increase in the number of EHC submissions being sent in for assessment.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>
                          <a:latin typeface="Century Gothic" panose="020B0502020202020204" pitchFamily="34" charset="0"/>
                        </a:rPr>
                        <a:t>Speech and Language waiting lists are delaying things for all children in Oldham approx. waiting times are around 2.5 years we have identified a private therapist to provide advice and reports where possible. </a:t>
                      </a:r>
                    </a:p>
                    <a:p>
                      <a:pPr marL="171450" indent="-171450" algn="just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baseline="0" dirty="0">
                          <a:latin typeface="Century Gothic" panose="020B0502020202020204" pitchFamily="34" charset="0"/>
                        </a:rPr>
                        <a:t>We follow the graduated response. </a:t>
                      </a:r>
                      <a:endParaRPr lang="en-GB" sz="1100" b="0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00885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074698"/>
              </p:ext>
            </p:extLst>
          </p:nvPr>
        </p:nvGraphicFramePr>
        <p:xfrm>
          <a:off x="8092081" y="-18773"/>
          <a:ext cx="4108883" cy="3520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08883">
                  <a:extLst>
                    <a:ext uri="{9D8B030D-6E8A-4147-A177-3AD203B41FA5}">
                      <a16:colId xmlns:a16="http://schemas.microsoft.com/office/drawing/2014/main" val="3894832747"/>
                    </a:ext>
                  </a:extLst>
                </a:gridCol>
              </a:tblGrid>
              <a:tr h="356244">
                <a:tc>
                  <a:txBody>
                    <a:bodyPr/>
                    <a:lstStyle/>
                    <a:p>
                      <a:r>
                        <a:rPr lang="en-GB" dirty="0"/>
                        <a:t>Strengths</a:t>
                      </a:r>
                      <a:r>
                        <a:rPr lang="en-GB" baseline="0" dirty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01162"/>
                  </a:ext>
                </a:extLst>
              </a:tr>
              <a:tr h="2359350">
                <a:tc>
                  <a:txBody>
                    <a:bodyPr/>
                    <a:lstStyle/>
                    <a:p>
                      <a:pPr algn="just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 ensure that every child feels part of our school. 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Curriculum is broad and balanced including trips/visitors and wow moments. </a:t>
                      </a:r>
                    </a:p>
                    <a:p>
                      <a:pPr algn="just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All</a:t>
                      </a:r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 SEN pupils access work at their level and are assessed accordingly. High quality teaching is adapted where required.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Staff CPD is regularly updated. 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Regular review meetings with teachers and parents. During these meetings children’s targets updated based on their progress. 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Use of staff to support our children based on staff expertise. 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Relationships with outside agencies are strong. </a:t>
                      </a:r>
                    </a:p>
                    <a:p>
                      <a:pPr algn="just"/>
                      <a:r>
                        <a:rPr lang="en-GB" sz="1100" baseline="0" dirty="0">
                          <a:latin typeface="Century Gothic" panose="020B0502020202020204" pitchFamily="34" charset="0"/>
                        </a:rPr>
                        <a:t>Parental relationships are strong. </a:t>
                      </a:r>
                    </a:p>
                    <a:p>
                      <a:pPr algn="just"/>
                      <a:endParaRPr lang="en-GB" sz="1100" baseline="0" dirty="0">
                        <a:latin typeface="Century Gothic" panose="020B0502020202020204" pitchFamily="34" charset="0"/>
                      </a:endParaRPr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6475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272755"/>
              </p:ext>
            </p:extLst>
          </p:nvPr>
        </p:nvGraphicFramePr>
        <p:xfrm>
          <a:off x="5267324" y="1361631"/>
          <a:ext cx="2424112" cy="1097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2056">
                  <a:extLst>
                    <a:ext uri="{9D8B030D-6E8A-4147-A177-3AD203B41FA5}">
                      <a16:colId xmlns:a16="http://schemas.microsoft.com/office/drawing/2014/main" val="2351545951"/>
                    </a:ext>
                  </a:extLst>
                </a:gridCol>
                <a:gridCol w="1212056">
                  <a:extLst>
                    <a:ext uri="{9D8B030D-6E8A-4147-A177-3AD203B41FA5}">
                      <a16:colId xmlns:a16="http://schemas.microsoft.com/office/drawing/2014/main" val="1169911191"/>
                    </a:ext>
                  </a:extLst>
                </a:gridCol>
              </a:tblGrid>
              <a:tr h="249767">
                <a:tc gridSpan="2">
                  <a:txBody>
                    <a:bodyPr/>
                    <a:lstStyle/>
                    <a:p>
                      <a:r>
                        <a:rPr lang="en-GB" dirty="0"/>
                        <a:t>Attendance 2024-2025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07555"/>
                  </a:ext>
                </a:extLst>
              </a:tr>
              <a:tr h="249767">
                <a:tc>
                  <a:txBody>
                    <a:bodyPr/>
                    <a:lstStyle/>
                    <a:p>
                      <a:r>
                        <a:rPr lang="en-GB" dirty="0"/>
                        <a:t>SEND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90.2%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79308"/>
                  </a:ext>
                </a:extLst>
              </a:tr>
              <a:tr h="249767">
                <a:tc>
                  <a:txBody>
                    <a:bodyPr/>
                    <a:lstStyle/>
                    <a:p>
                      <a:r>
                        <a:rPr lang="en-GB" dirty="0"/>
                        <a:t>Non-</a:t>
                      </a:r>
                      <a:r>
                        <a:rPr lang="en-GB" baseline="0" dirty="0"/>
                        <a:t> SEND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95.1%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162957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211576"/>
              </p:ext>
            </p:extLst>
          </p:nvPr>
        </p:nvGraphicFramePr>
        <p:xfrm>
          <a:off x="5267324" y="193782"/>
          <a:ext cx="2424112" cy="1097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52549">
                  <a:extLst>
                    <a:ext uri="{9D8B030D-6E8A-4147-A177-3AD203B41FA5}">
                      <a16:colId xmlns:a16="http://schemas.microsoft.com/office/drawing/2014/main" val="2351545951"/>
                    </a:ext>
                  </a:extLst>
                </a:gridCol>
                <a:gridCol w="1071563">
                  <a:extLst>
                    <a:ext uri="{9D8B030D-6E8A-4147-A177-3AD203B41FA5}">
                      <a16:colId xmlns:a16="http://schemas.microsoft.com/office/drawing/2014/main" val="1169911191"/>
                    </a:ext>
                  </a:extLst>
                </a:gridCol>
              </a:tblGrid>
              <a:tr h="274687">
                <a:tc gridSpan="2">
                  <a:txBody>
                    <a:bodyPr/>
                    <a:lstStyle/>
                    <a:p>
                      <a:r>
                        <a:rPr lang="en-GB" dirty="0"/>
                        <a:t>SEND Totals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07555"/>
                  </a:ext>
                </a:extLst>
              </a:tr>
              <a:tr h="361413">
                <a:tc>
                  <a:txBody>
                    <a:bodyPr/>
                    <a:lstStyle/>
                    <a:p>
                      <a:r>
                        <a:rPr lang="en-GB" dirty="0"/>
                        <a:t>EHCP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79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SEN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162957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907612"/>
              </p:ext>
            </p:extLst>
          </p:nvPr>
        </p:nvGraphicFramePr>
        <p:xfrm>
          <a:off x="8105774" y="2792699"/>
          <a:ext cx="4086224" cy="196618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4086224">
                  <a:extLst>
                    <a:ext uri="{9D8B030D-6E8A-4147-A177-3AD203B41FA5}">
                      <a16:colId xmlns:a16="http://schemas.microsoft.com/office/drawing/2014/main" val="3894832747"/>
                    </a:ext>
                  </a:extLst>
                </a:gridCol>
              </a:tblGrid>
              <a:tr h="350746">
                <a:tc>
                  <a:txBody>
                    <a:bodyPr/>
                    <a:lstStyle/>
                    <a:p>
                      <a:r>
                        <a:rPr lang="en-GB" sz="1200" dirty="0"/>
                        <a:t>Training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01162"/>
                  </a:ext>
                </a:extLst>
              </a:tr>
              <a:tr h="1426735">
                <a:tc>
                  <a:txBody>
                    <a:bodyPr/>
                    <a:lstStyle/>
                    <a:p>
                      <a:pPr algn="just"/>
                      <a:r>
                        <a:rPr lang="en-GB" sz="900" dirty="0">
                          <a:latin typeface="Century Gothic" panose="020B0502020202020204" pitchFamily="34" charset="0"/>
                        </a:rPr>
                        <a:t>LF</a:t>
                      </a:r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 and AL attend all Oldham SENCo development days. 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Staff attend required training for speech and language interventions. 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SEND staff briefing Sept 2025 &amp; further training being completed.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SEND Surgeries with QEST advisor booked termly 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PIVATS assessment training took place in autumn term and further Pivats training where required. 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Team Teach Training completed for all staff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Most staff are trained for ASD Level 1.</a:t>
                      </a:r>
                    </a:p>
                    <a:p>
                      <a:pPr algn="just"/>
                      <a:r>
                        <a:rPr lang="en-GB" sz="900" baseline="0" dirty="0">
                          <a:latin typeface="Century Gothic" panose="020B0502020202020204" pitchFamily="34" charset="0"/>
                        </a:rPr>
                        <a:t>All staff are Team Teach Trained</a:t>
                      </a:r>
                    </a:p>
                    <a:p>
                      <a:pPr algn="just"/>
                      <a:r>
                        <a:rPr lang="en-GB" sz="900" baseline="0">
                          <a:latin typeface="Century Gothic" panose="020B0502020202020204" pitchFamily="34" charset="0"/>
                        </a:rPr>
                        <a:t>Precision Teaching Training for all staff – November 2025</a:t>
                      </a:r>
                      <a:endParaRPr lang="en-GB" sz="900" baseline="0" dirty="0">
                        <a:latin typeface="Century Gothic" panose="020B0502020202020204" pitchFamily="34" charset="0"/>
                      </a:endParaRPr>
                    </a:p>
                    <a:p>
                      <a:pPr algn="just"/>
                      <a:endParaRPr lang="en-GB" sz="1000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6475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30359" y="2635480"/>
            <a:ext cx="3000375" cy="28623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ctr"/>
            <a:endParaRPr lang="en-GB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07411"/>
              </p:ext>
            </p:extLst>
          </p:nvPr>
        </p:nvGraphicFramePr>
        <p:xfrm>
          <a:off x="8105776" y="4570180"/>
          <a:ext cx="4086224" cy="22860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086224">
                  <a:extLst>
                    <a:ext uri="{9D8B030D-6E8A-4147-A177-3AD203B41FA5}">
                      <a16:colId xmlns:a16="http://schemas.microsoft.com/office/drawing/2014/main" val="3894832747"/>
                    </a:ext>
                  </a:extLst>
                </a:gridCol>
              </a:tblGrid>
              <a:tr h="364321">
                <a:tc>
                  <a:txBody>
                    <a:bodyPr/>
                    <a:lstStyle/>
                    <a:p>
                      <a:r>
                        <a:rPr lang="en-GB" dirty="0"/>
                        <a:t>How</a:t>
                      </a:r>
                      <a:r>
                        <a:rPr lang="en-GB" baseline="0" dirty="0"/>
                        <a:t> we identify SEND</a:t>
                      </a:r>
                      <a:endParaRPr lang="en-GB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01162"/>
                  </a:ext>
                </a:extLst>
              </a:tr>
              <a:tr h="1870775">
                <a:tc>
                  <a:txBody>
                    <a:bodyPr/>
                    <a:lstStyle/>
                    <a:p>
                      <a:pPr algn="just"/>
                      <a:r>
                        <a:rPr lang="en-GB" sz="1200" dirty="0">
                          <a:latin typeface="Century Gothic" panose="020B0502020202020204" pitchFamily="34" charset="0"/>
                        </a:rPr>
                        <a:t>Class teacher/</a:t>
                      </a:r>
                      <a:r>
                        <a:rPr lang="en-GB" sz="1200" baseline="0" dirty="0">
                          <a:latin typeface="Century Gothic" panose="020B0502020202020204" pitchFamily="34" charset="0"/>
                        </a:rPr>
                        <a:t> parents raise concerns with SENCO using our cause for concern form. (following the graduated response)</a:t>
                      </a:r>
                    </a:p>
                    <a:p>
                      <a:pPr algn="just"/>
                      <a:r>
                        <a:rPr lang="en-GB" sz="1200" baseline="0" dirty="0">
                          <a:latin typeface="Century Gothic" panose="020B0502020202020204" pitchFamily="34" charset="0"/>
                        </a:rPr>
                        <a:t>Discussions and review of what has already been put in place happens. </a:t>
                      </a:r>
                    </a:p>
                    <a:p>
                      <a:pPr algn="just"/>
                      <a:r>
                        <a:rPr lang="en-GB" sz="1200" baseline="0" dirty="0">
                          <a:latin typeface="Century Gothic" panose="020B0502020202020204" pitchFamily="34" charset="0"/>
                        </a:rPr>
                        <a:t>Group interventions to be put in place and then reviewed with parents if required. </a:t>
                      </a:r>
                    </a:p>
                    <a:p>
                      <a:pPr algn="just"/>
                      <a:r>
                        <a:rPr lang="en-GB" sz="1200" baseline="0" dirty="0">
                          <a:latin typeface="Century Gothic" panose="020B0502020202020204" pitchFamily="34" charset="0"/>
                        </a:rPr>
                        <a:t>SEN Support plan and further referrals put in place. Followed by termly reviews with staff, parents, child and outside agencies. Plan do review cycle (PCR)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64755"/>
                  </a:ext>
                </a:extLst>
              </a:tr>
            </a:tbl>
          </a:graphicData>
        </a:graphic>
      </p:graphicFrame>
      <p:pic>
        <p:nvPicPr>
          <p:cNvPr id="13" name="Picture 2" descr="Logo-no text">
            <a:extLst>
              <a:ext uri="{FF2B5EF4-FFF2-40B4-BE49-F238E27FC236}">
                <a16:creationId xmlns:a16="http://schemas.microsoft.com/office/drawing/2014/main" id="{A6E8DBBA-3DE3-3D08-D789-D0FA37F09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71" y="5251717"/>
            <a:ext cx="1185863" cy="78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FB8E46-DE38-AF41-D10B-FF12A170164F}"/>
              </a:ext>
            </a:extLst>
          </p:cNvPr>
          <p:cNvSpPr/>
          <p:nvPr/>
        </p:nvSpPr>
        <p:spPr>
          <a:xfrm>
            <a:off x="4086225" y="5969636"/>
            <a:ext cx="483392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SEND in a Nutshell </a:t>
            </a:r>
          </a:p>
          <a:p>
            <a:pPr algn="ctr"/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East Crompton St James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4F2B8A9-8C13-4364-8611-0F1A5D6AC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07615"/>
              </p:ext>
            </p:extLst>
          </p:nvPr>
        </p:nvGraphicFramePr>
        <p:xfrm>
          <a:off x="-3719" y="3867132"/>
          <a:ext cx="4936148" cy="300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148">
                  <a:extLst>
                    <a:ext uri="{9D8B030D-6E8A-4147-A177-3AD203B41FA5}">
                      <a16:colId xmlns:a16="http://schemas.microsoft.com/office/drawing/2014/main" val="3894832747"/>
                    </a:ext>
                  </a:extLst>
                </a:gridCol>
              </a:tblGrid>
              <a:tr h="387176">
                <a:tc>
                  <a:txBody>
                    <a:bodyPr/>
                    <a:lstStyle/>
                    <a:p>
                      <a:r>
                        <a:rPr lang="en-GB" dirty="0"/>
                        <a:t>Key</a:t>
                      </a:r>
                      <a:r>
                        <a:rPr lang="en-GB" baseline="0" dirty="0"/>
                        <a:t> Priorities for 2025-2026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401162"/>
                  </a:ext>
                </a:extLst>
              </a:tr>
              <a:tr h="2603691">
                <a:tc>
                  <a:txBody>
                    <a:bodyPr/>
                    <a:lstStyle/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embed our parental engagement and continue to implement support sessions for parents.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1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embed the SEND provision within The Federation including The Haven.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 children to be able to access a balanced curriculum using the life skills facilities and sensory spaces now available.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ensure staff are trained in relevant interventions to effectively support the children they work with + trained with the correct interventions/strategies.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monitor the use of PIVATs in assessing children with SEND across the Federation effectively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en-GB" sz="1200" dirty="0">
                          <a:latin typeface="Century Gothic" panose="020B0502020202020204" pitchFamily="34" charset="0"/>
                        </a:rPr>
                        <a:t>Ensure our children with EHC outcomes are meeting them and making appropriate progress.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6475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32FCF162-24D2-48BE-8EA2-A3A9AD48E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702" y="2987645"/>
            <a:ext cx="2837027" cy="214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60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19176</TotalTime>
  <Words>543</Words>
  <Application>Microsoft Office PowerPoint</Application>
  <PresentationFormat>Widescreen</PresentationFormat>
  <Paragraphs>91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Larissa Fox</cp:lastModifiedBy>
  <cp:revision>72</cp:revision>
  <cp:lastPrinted>2023-11-22T15:06:19Z</cp:lastPrinted>
  <dcterms:created xsi:type="dcterms:W3CDTF">2022-11-16T13:32:19Z</dcterms:created>
  <dcterms:modified xsi:type="dcterms:W3CDTF">2026-03-11T16:57:07Z</dcterms:modified>
</cp:coreProperties>
</file>